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6.svg" ContentType="image/svg+xml"/>
  <Override PartName="/ppt/media/image18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Arimo Bold" panose="020B0604020202020204" charset="0"/>
      <p:regular r:id="rId10"/>
    </p:embeddedFont>
    <p:embeddedFont>
      <p:font typeface="Cy Grotesk Wide Semi-Bold" panose="020B0604020202020204" charset="0"/>
      <p:regular r:id="rId11"/>
    </p:embeddedFont>
    <p:embeddedFont>
      <p:font typeface="Horizon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-56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svg"/><Relationship Id="rId4" Type="http://schemas.openxmlformats.org/officeDocument/2006/relationships/image" Target="../media/image17.png"/><Relationship Id="rId5" Type="http://schemas.openxmlformats.org/officeDocument/2006/relationships/image" Target="../media/image18.sv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84300" y="519147"/>
            <a:ext cx="17447434" cy="1973484"/>
            <a:chOff x="0" y="0"/>
            <a:chExt cx="4351475" cy="492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1475" cy="492196"/>
            </a:xfrm>
            <a:custGeom>
              <a:avLst/>
              <a:gdLst/>
              <a:ahLst/>
              <a:cxnLst/>
              <a:rect l="l" t="t" r="r" b="b"/>
              <a:pathLst>
                <a:path w="4351475" h="492196">
                  <a:moveTo>
                    <a:pt x="44373" y="0"/>
                  </a:moveTo>
                  <a:lnTo>
                    <a:pt x="4307102" y="0"/>
                  </a:lnTo>
                  <a:cubicBezTo>
                    <a:pt x="4318870" y="0"/>
                    <a:pt x="4330157" y="4675"/>
                    <a:pt x="4338479" y="12997"/>
                  </a:cubicBezTo>
                  <a:cubicBezTo>
                    <a:pt x="4346800" y="21318"/>
                    <a:pt x="4351475" y="32604"/>
                    <a:pt x="4351475" y="44373"/>
                  </a:cubicBezTo>
                  <a:lnTo>
                    <a:pt x="4351475" y="447824"/>
                  </a:lnTo>
                  <a:cubicBezTo>
                    <a:pt x="4351475" y="459592"/>
                    <a:pt x="4346800" y="470878"/>
                    <a:pt x="4338479" y="479200"/>
                  </a:cubicBezTo>
                  <a:cubicBezTo>
                    <a:pt x="4330157" y="487522"/>
                    <a:pt x="4318870" y="492196"/>
                    <a:pt x="4307102" y="492196"/>
                  </a:cubicBezTo>
                  <a:lnTo>
                    <a:pt x="44373" y="492196"/>
                  </a:lnTo>
                  <a:cubicBezTo>
                    <a:pt x="32604" y="492196"/>
                    <a:pt x="21318" y="487522"/>
                    <a:pt x="12997" y="479200"/>
                  </a:cubicBezTo>
                  <a:cubicBezTo>
                    <a:pt x="4675" y="470878"/>
                    <a:pt x="0" y="459592"/>
                    <a:pt x="0" y="447824"/>
                  </a:cubicBezTo>
                  <a:lnTo>
                    <a:pt x="0" y="44373"/>
                  </a:lnTo>
                  <a:cubicBezTo>
                    <a:pt x="0" y="32604"/>
                    <a:pt x="4675" y="21318"/>
                    <a:pt x="12997" y="12997"/>
                  </a:cubicBezTo>
                  <a:cubicBezTo>
                    <a:pt x="21318" y="4675"/>
                    <a:pt x="32604" y="0"/>
                    <a:pt x="44373" y="0"/>
                  </a:cubicBez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  <a:ln w="38100" cap="rnd">
              <a:solidFill>
                <a:srgbClr val="E47F42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51475" cy="539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811385" y="519147"/>
            <a:ext cx="2218659" cy="1890160"/>
          </a:xfrm>
          <a:custGeom>
            <a:avLst/>
            <a:gdLst/>
            <a:ahLst/>
            <a:cxnLst/>
            <a:rect l="l" t="t" r="r" b="b"/>
            <a:pathLst>
              <a:path w="2218659" h="1890160">
                <a:moveTo>
                  <a:pt x="0" y="0"/>
                </a:moveTo>
                <a:lnTo>
                  <a:pt x="2218659" y="0"/>
                </a:lnTo>
                <a:lnTo>
                  <a:pt x="2218659" y="1890160"/>
                </a:lnTo>
                <a:lnTo>
                  <a:pt x="0" y="1890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6819" y="860541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59341" y="1091192"/>
            <a:ext cx="1105101" cy="771461"/>
          </a:xfrm>
          <a:custGeom>
            <a:avLst/>
            <a:gdLst/>
            <a:ahLst/>
            <a:cxnLst/>
            <a:rect l="l" t="t" r="r" b="b"/>
            <a:pathLst>
              <a:path w="1105101" h="771461">
                <a:moveTo>
                  <a:pt x="0" y="0"/>
                </a:moveTo>
                <a:lnTo>
                  <a:pt x="1105101" y="0"/>
                </a:lnTo>
                <a:lnTo>
                  <a:pt x="1105101" y="771461"/>
                </a:lnTo>
                <a:lnTo>
                  <a:pt x="0" y="771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642" r="-63095" b="-479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18029" y="735088"/>
            <a:ext cx="1677177" cy="1674219"/>
          </a:xfrm>
          <a:custGeom>
            <a:avLst/>
            <a:gdLst/>
            <a:ahLst/>
            <a:cxnLst/>
            <a:rect l="l" t="t" r="r" b="b"/>
            <a:pathLst>
              <a:path w="1677177" h="1674219">
                <a:moveTo>
                  <a:pt x="0" y="0"/>
                </a:moveTo>
                <a:lnTo>
                  <a:pt x="1677178" y="0"/>
                </a:lnTo>
                <a:lnTo>
                  <a:pt x="1677178" y="1674219"/>
                </a:lnTo>
                <a:lnTo>
                  <a:pt x="0" y="1674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6" t="-507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87725" y="3950854"/>
            <a:ext cx="9571518" cy="52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4811007" y="2523607"/>
            <a:ext cx="9607353" cy="3531362"/>
            <a:chOff x="0" y="0"/>
            <a:chExt cx="12809803" cy="4708482"/>
          </a:xfrm>
        </p:grpSpPr>
        <p:sp>
          <p:nvSpPr>
            <p:cNvPr id="12" name="Freeform 12"/>
            <p:cNvSpPr/>
            <p:nvPr/>
          </p:nvSpPr>
          <p:spPr>
            <a:xfrm>
              <a:off x="0" y="181125"/>
              <a:ext cx="4696902" cy="4346233"/>
            </a:xfrm>
            <a:custGeom>
              <a:avLst/>
              <a:gdLst/>
              <a:ahLst/>
              <a:cxnLst/>
              <a:rect l="l" t="t" r="r" b="b"/>
              <a:pathLst>
                <a:path w="4696902" h="4346233">
                  <a:moveTo>
                    <a:pt x="0" y="0"/>
                  </a:moveTo>
                  <a:lnTo>
                    <a:pt x="4696902" y="0"/>
                  </a:lnTo>
                  <a:lnTo>
                    <a:pt x="4696902" y="4346232"/>
                  </a:lnTo>
                  <a:lnTo>
                    <a:pt x="0" y="4346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415" t="-12336" r="-9682" b="-1853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080767" y="0"/>
              <a:ext cx="8729037" cy="4708482"/>
            </a:xfrm>
            <a:custGeom>
              <a:avLst/>
              <a:gdLst/>
              <a:ahLst/>
              <a:cxnLst/>
              <a:rect l="l" t="t" r="r" b="b"/>
              <a:pathLst>
                <a:path w="8729037" h="4708482">
                  <a:moveTo>
                    <a:pt x="0" y="0"/>
                  </a:moveTo>
                  <a:lnTo>
                    <a:pt x="8729036" y="0"/>
                  </a:lnTo>
                  <a:lnTo>
                    <a:pt x="8729036" y="4708482"/>
                  </a:lnTo>
                  <a:lnTo>
                    <a:pt x="0" y="4708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11" r="-4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47147" y="806173"/>
            <a:ext cx="1341500" cy="1341500"/>
          </a:xfrm>
          <a:custGeom>
            <a:avLst/>
            <a:gdLst/>
            <a:ahLst/>
            <a:cxnLst/>
            <a:rect l="l" t="t" r="r" b="b"/>
            <a:pathLst>
              <a:path w="1341500" h="1341500">
                <a:moveTo>
                  <a:pt x="0" y="0"/>
                </a:moveTo>
                <a:lnTo>
                  <a:pt x="1341500" y="0"/>
                </a:lnTo>
                <a:lnTo>
                  <a:pt x="1341500" y="1341500"/>
                </a:lnTo>
                <a:lnTo>
                  <a:pt x="0" y="1341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11013" y="308940"/>
            <a:ext cx="2334286" cy="2334286"/>
          </a:xfrm>
          <a:custGeom>
            <a:avLst/>
            <a:gdLst/>
            <a:ahLst/>
            <a:cxnLst/>
            <a:rect l="l" t="t" r="r" b="b"/>
            <a:pathLst>
              <a:path w="2334286" h="2334286">
                <a:moveTo>
                  <a:pt x="0" y="0"/>
                </a:moveTo>
                <a:lnTo>
                  <a:pt x="2334285" y="0"/>
                </a:lnTo>
                <a:lnTo>
                  <a:pt x="2334285" y="2334285"/>
                </a:lnTo>
                <a:lnTo>
                  <a:pt x="0" y="23342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403771" y="794967"/>
            <a:ext cx="1199908" cy="1343181"/>
          </a:xfrm>
          <a:custGeom>
            <a:avLst/>
            <a:gdLst/>
            <a:ahLst/>
            <a:cxnLst/>
            <a:rect l="l" t="t" r="r" b="b"/>
            <a:pathLst>
              <a:path w="1199908" h="1343181">
                <a:moveTo>
                  <a:pt x="0" y="0"/>
                </a:moveTo>
                <a:lnTo>
                  <a:pt x="1199908" y="0"/>
                </a:lnTo>
                <a:lnTo>
                  <a:pt x="1199908" y="1343181"/>
                </a:lnTo>
                <a:lnTo>
                  <a:pt x="0" y="1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0181" y="6284716"/>
            <a:ext cx="295171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sz="1400" b="1"/>
              <a:t>Team Name: [Your Team Name]</a:t>
            </a:r>
          </a:p>
        </p:txBody>
      </p:sp>
      <p:sp>
        <p:nvSpPr>
          <p:cNvPr id="21" name="Freeform 21"/>
          <p:cNvSpPr/>
          <p:nvPr/>
        </p:nvSpPr>
        <p:spPr>
          <a:xfrm>
            <a:off x="5729913" y="5630867"/>
            <a:ext cx="6608064" cy="4665819"/>
          </a:xfrm>
          <a:custGeom>
            <a:avLst/>
            <a:gdLst/>
            <a:ahLst/>
            <a:cxnLst/>
            <a:rect l="l" t="t" r="r" b="b"/>
            <a:pathLst>
              <a:path w="6608064" h="8415325">
                <a:moveTo>
                  <a:pt x="0" y="0"/>
                </a:moveTo>
                <a:lnTo>
                  <a:pt x="6608064" y="0"/>
                </a:lnTo>
                <a:lnTo>
                  <a:pt x="6608064" y="8415325"/>
                </a:lnTo>
                <a:lnTo>
                  <a:pt x="0" y="8415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6129" t="-236674" r="-108329" b="-8035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/>
          <p:cNvSpPr/>
          <p:nvPr/>
        </p:nvSpPr>
        <p:spPr>
          <a:xfrm>
            <a:off x="10284154" y="806173"/>
            <a:ext cx="1540743" cy="1409193"/>
          </a:xfrm>
          <a:custGeom>
            <a:avLst/>
            <a:gdLst/>
            <a:ahLst/>
            <a:cxnLst/>
            <a:rect l="l" t="t" r="r" b="b"/>
            <a:pathLst>
              <a:path w="1540743" h="1409193">
                <a:moveTo>
                  <a:pt x="0" y="0"/>
                </a:moveTo>
                <a:lnTo>
                  <a:pt x="1540744" y="0"/>
                </a:lnTo>
                <a:lnTo>
                  <a:pt x="1540744" y="1409193"/>
                </a:lnTo>
                <a:lnTo>
                  <a:pt x="0" y="14091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0" t="-173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4260730" y="806173"/>
            <a:ext cx="1480807" cy="1437732"/>
          </a:xfrm>
          <a:custGeom>
            <a:avLst/>
            <a:gdLst/>
            <a:ahLst/>
            <a:cxnLst/>
            <a:rect l="l" t="t" r="r" b="b"/>
            <a:pathLst>
              <a:path w="1480807" h="1437732">
                <a:moveTo>
                  <a:pt x="0" y="0"/>
                </a:moveTo>
                <a:lnTo>
                  <a:pt x="1480807" y="0"/>
                </a:lnTo>
                <a:lnTo>
                  <a:pt x="1480807" y="1437731"/>
                </a:lnTo>
                <a:lnTo>
                  <a:pt x="0" y="143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869" r="-3545" b="-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CBECF1CE-150E-E718-DAC2-9A5E52CC05EB}"/>
              </a:ext>
            </a:extLst>
          </p:cNvPr>
          <p:cNvSpPr txBox="1"/>
          <p:nvPr/>
        </p:nvSpPr>
        <p:spPr>
          <a:xfrm>
            <a:off x="12221257" y="6085945"/>
            <a:ext cx="382589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sz="1200" b="0"/>
              <a:t>Members Name and Affiliation:</a:t>
            </a:r>
          </a:p>
          <a:p>
            <a:pPr algn="l"/>
            <a:r>
              <a:rPr sz="1200" b="0"/>
              <a:t>[Member 1] — [College/Org]</a:t>
            </a:r>
          </a:p>
          <a:p>
            <a:pPr algn="l"/>
            <a:r>
              <a:rPr sz="1200" b="0"/>
              <a:t>[Member 2] — [College/Org]</a:t>
            </a:r>
          </a:p>
          <a:p>
            <a:pPr algn="l"/>
            <a:r>
              <a:rPr sz="1200" b="0"/>
              <a:t>[Member 3] — [College/Org]</a:t>
            </a:r>
          </a:p>
          <a:p>
            <a:pPr algn="l"/>
            <a:r>
              <a:rPr sz="1200" b="0"/>
              <a:t>[Member 4] — [College/Org]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PROBLEM STATEMENT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D91AE1-965E-677C-F454-DA0BADCB1FB2}"/>
              </a:ext>
            </a:extLst>
          </p:cNvPr>
          <p:cNvSpPr txBox="1"/>
          <p:nvPr/>
        </p:nvSpPr>
        <p:spPr>
          <a:xfrm>
            <a:off x="1910056" y="1844093"/>
            <a:ext cx="137662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100" b="0"/>
              <a:t>India processes over 2.2 million citizen grievances annually, yet most public service systems remain manual, opaque, and painfully slow.</a:t>
            </a:r>
          </a:p>
          <a:p>
            <a:pPr algn="l"/>
          </a:p>
          <a:p>
            <a:pPr algn="l"/>
            <a:r>
              <a:rPr sz="1300" b="1"/>
              <a:t>THE SCALE OF THE CRISIS</a:t>
            </a:r>
          </a:p>
          <a:p>
            <a:pPr algn="l"/>
            <a:r>
              <a:rPr sz="1100" b="0"/>
              <a:t>• 64 days — Average grievance resolution time at state level (CPGRAMS, 2024-25)</a:t>
            </a:r>
          </a:p>
          <a:p>
            <a:pPr algn="l"/>
            <a:r>
              <a:rPr sz="1100" b="0"/>
              <a:t>• 66% of complaints left unresolved on municipal portals (Gurgaon, 2026)</a:t>
            </a:r>
          </a:p>
          <a:p>
            <a:pPr algn="l"/>
            <a:r>
              <a:rPr sz="1100" b="0"/>
              <a:t>• 2,000+ complaints bounced between departments without resolution (Nagpur, 2025)</a:t>
            </a:r>
          </a:p>
          <a:p>
            <a:pPr algn="l"/>
            <a:r>
              <a:rPr sz="1100" b="0"/>
              <a:t>• 5× increase in pending complaints over 3 years in Mumbai (Praja Foundation)</a:t>
            </a:r>
          </a:p>
          <a:p>
            <a:pPr algn="l"/>
          </a:p>
          <a:p>
            <a:pPr algn="l"/>
            <a:r>
              <a:rPr sz="1300" b="1"/>
              <a:t>WHERE CURRENT SYSTEMS FAIL</a:t>
            </a:r>
          </a:p>
          <a:p>
            <a:pPr algn="l"/>
            <a:r>
              <a:rPr sz="1100" b="0"/>
              <a:t>• Manual &amp; Slow — Complaint registration depends on physical visits and paper trails</a:t>
            </a:r>
          </a:p>
          <a:p>
            <a:pPr algn="l"/>
            <a:r>
              <a:rPr sz="1100" b="0"/>
              <a:t>• Zero Transparency — Citizens file complaints into a black hole with no progress visibility</a:t>
            </a:r>
          </a:p>
          <a:p>
            <a:pPr algn="l"/>
            <a:r>
              <a:rPr sz="1100" b="0"/>
              <a:t>• No Coordination — Grievances bounce between departments with no ownership</a:t>
            </a:r>
          </a:p>
          <a:p>
            <a:pPr algn="l"/>
            <a:r>
              <a:rPr sz="1100" b="0"/>
              <a:t>• No SLA Tracking — Deadlines are missed routinely without consequence</a:t>
            </a:r>
          </a:p>
          <a:p>
            <a:pPr algn="l"/>
            <a:r>
              <a:rPr sz="1100" b="0"/>
              <a:t>• No Actionable Insights — Authorities lack real-time dashboards, heatmaps, or data to prioritize</a:t>
            </a:r>
          </a:p>
          <a:p>
            <a:pPr algn="l"/>
          </a:p>
          <a:p>
            <a:pPr algn="l"/>
            <a:r>
              <a:rPr sz="1100" b="0"/>
              <a:t>Citizens deserve a system that is intelligent, transparent, and accountable.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B077D-DAB4-07F0-66C3-C1F04BD3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AB0F6FC-F22F-7E12-05C1-840B7EB5D63D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59E4E52-1FC5-5401-F49B-F762C5A07C11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SOLUTION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D18EDCC-430D-6FF6-8A3D-6DB27344ED99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3D428E1-E21A-F829-0950-ECEEA47B9E92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16080-876E-C85C-46FF-5CD094E21496}"/>
              </a:ext>
            </a:extLst>
          </p:cNvPr>
          <p:cNvSpPr txBox="1"/>
          <p:nvPr/>
        </p:nvSpPr>
        <p:spPr>
          <a:xfrm>
            <a:off x="1910056" y="1844093"/>
            <a:ext cx="137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l">
              <a:defRPr/>
            </a:pPr>
            <a:r>
              <a:rPr sz="1100" b="0"/>
              <a:t>GrievanceGrid is a centralized digital command center that transforms how citizen complaints are managed — replacing broken, manual workflows with intelligent automation and real-time transparency.</a:t>
            </a:r>
          </a:p>
          <a:p>
            <a:pPr algn="l"/>
          </a:p>
          <a:p>
            <a:pPr algn="l"/>
            <a:r>
              <a:rPr sz="1300" b="1"/>
              <a:t>HOW GRIEVANCEGRID SOLVES THE PROBLEM</a:t>
            </a:r>
          </a:p>
          <a:p>
            <a:pPr algn="l"/>
          </a:p>
          <a:p>
            <a:pPr algn="l"/>
            <a:r>
              <a:rPr sz="1100" b="0"/>
              <a:t>• Smart Complaint Capture — Citizens submit grievances with location, photos, and category via a modern interface. Each complaint gets a unique Grid ID for instant tracking.</a:t>
            </a:r>
          </a:p>
          <a:p>
            <a:pPr algn="l"/>
          </a:p>
          <a:p>
            <a:pPr algn="l"/>
            <a:r>
              <a:rPr sz="1100" b="0"/>
              <a:t>• AI-Powered Routing Engine — Complaints are automatically categorized, prioritized, and assigned to the right department and officer based on keywords, workload, and proximity. No more departmental ping-pong.</a:t>
            </a:r>
          </a:p>
          <a:p>
            <a:pPr algn="l"/>
          </a:p>
          <a:p>
            <a:pPr algn="l"/>
            <a:r>
              <a:rPr sz="1100" b="0"/>
              <a:t>• Real-Time Tracking — Citizens get a live timeline (like a package tracker) showing every stage: Created → Assigned → Dispatched → Resolved → Feedback. Full transparency, zero confusion.</a:t>
            </a:r>
          </a:p>
          <a:p>
            <a:pPr algn="l"/>
          </a:p>
          <a:p>
            <a:pPr algn="l"/>
            <a:r>
              <a:rPr sz="1100" b="0"/>
              <a:t>• SLA Enforcement &amp; Auto-Escalation — Every complaint has a countdown timer. Overdue cases are automatically escalated to senior officers, ensuring accountability at every level.</a:t>
            </a:r>
          </a:p>
          <a:p>
            <a:pPr algn="l"/>
          </a:p>
          <a:p>
            <a:pPr algn="l"/>
            <a:r>
              <a:rPr sz="1100" b="0"/>
              <a:t>• Command Center Dashboard — A mission-control interface for administrators with live KPIs, geospatial heatmaps, department analytics, and an action queue — making governance data-driven.</a:t>
            </a:r>
          </a:p>
        </p:txBody>
      </p:sp>
    </p:spTree>
    <p:extLst>
      <p:ext uri="{BB962C8B-B14F-4D97-AF65-F5344CB8AC3E}">
        <p14:creationId xmlns:p14="http://schemas.microsoft.com/office/powerpoint/2010/main" val="10185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04D6B-3E65-77F0-C2C3-BF8F9CAE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422206C-2DB9-C265-721B-A747F0E345D9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10FDF8-5887-CC39-724A-B734BB4B0808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architecture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F71C616-1981-D14F-7457-9FF40FCA5500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96D8A82-E4DA-F67F-D3EA-32E1A7CC6623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D9083E-BD26-2709-5A9B-3587DFFC3C43}"/>
              </a:ext>
            </a:extLst>
          </p:cNvPr>
          <p:cNvSpPr txBox="1"/>
          <p:nvPr/>
        </p:nvSpPr>
        <p:spPr>
          <a:xfrm>
            <a:off x="1910056" y="1844093"/>
            <a:ext cx="137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l">
              <a:defRPr/>
            </a:pPr>
            <a:r>
              <a:rPr sz="1300" b="1"/>
              <a:t>SYSTEM ARCHITECTURE — END-TO-END DATA FLOW</a:t>
            </a:r>
          </a:p>
          <a:p>
            <a:pPr algn="l"/>
          </a:p>
          <a:p>
            <a:pPr algn="l"/>
            <a:r>
              <a:rPr sz="1100" b="0"/>
              <a:t>┌─────────────────┐</a:t>
            </a:r>
          </a:p>
          <a:p>
            <a:pPr algn="l"/>
            <a:r>
              <a:rPr sz="1100" b="0"/>
              <a:t>│   CITIZEN APP    │  →  Next.js + Tailwind CSS</a:t>
            </a:r>
          </a:p>
          <a:p>
            <a:pPr algn="l"/>
            <a:r>
              <a:rPr sz="1100" b="0"/>
              <a:t>│  (Web / Mobile)  │  →  Complaint submission, tracking, feedback</a:t>
            </a:r>
          </a:p>
          <a:p>
            <a:pPr algn="l"/>
            <a:r>
              <a:rPr sz="1100" b="0"/>
              <a:t>└────────┬────────┘</a:t>
            </a:r>
          </a:p>
          <a:p>
            <a:pPr algn="l"/>
            <a:r>
              <a:rPr sz="1100" b="0"/>
              <a:t>         ↓</a:t>
            </a:r>
          </a:p>
          <a:p>
            <a:pPr algn="l"/>
            <a:r>
              <a:rPr sz="1100" b="0"/>
              <a:t>┌─────────────────┐</a:t>
            </a:r>
          </a:p>
          <a:p>
            <a:pPr algn="l"/>
            <a:r>
              <a:rPr sz="1100" b="0"/>
              <a:t>│  FIREBASE AUTH   │  →  Phone OTP + Google Sign-In + JWT</a:t>
            </a:r>
          </a:p>
          <a:p>
            <a:pPr algn="l"/>
            <a:r>
              <a:rPr sz="1100" b="0"/>
              <a:t>└────────┬────────┘</a:t>
            </a:r>
          </a:p>
          <a:p>
            <a:pPr algn="l"/>
            <a:r>
              <a:rPr sz="1100" b="0"/>
              <a:t>         ↓</a:t>
            </a:r>
          </a:p>
          <a:p>
            <a:pPr algn="l"/>
            <a:r>
              <a:rPr sz="1100" b="0"/>
              <a:t>┌─────────────────┐</a:t>
            </a:r>
          </a:p>
          <a:p>
            <a:pPr algn="l"/>
            <a:r>
              <a:rPr sz="1100" b="0"/>
              <a:t>│  FASTAPI BACKEND │  →  Python + Uvicorn + Pydantic</a:t>
            </a:r>
          </a:p>
          <a:p>
            <a:pPr algn="l"/>
            <a:r>
              <a:rPr sz="1100" b="0"/>
              <a:t>│                  │  →  Routing Engine, SLA Engine, RBAC</a:t>
            </a:r>
          </a:p>
          <a:p>
            <a:pPr algn="l"/>
            <a:r>
              <a:rPr sz="1100" b="0"/>
              <a:t>└────────┬────────┘</a:t>
            </a:r>
          </a:p>
          <a:p>
            <a:pPr algn="l"/>
            <a:r>
              <a:rPr sz="1100" b="0"/>
              <a:t>         ↓</a:t>
            </a:r>
          </a:p>
          <a:p>
            <a:pPr algn="l"/>
            <a:r>
              <a:rPr sz="1100" b="0"/>
              <a:t>┌─────────────────┐</a:t>
            </a:r>
          </a:p>
          <a:p>
            <a:pPr algn="l"/>
            <a:r>
              <a:rPr sz="1100" b="0"/>
              <a:t>│   POSTGRESQL     │  →  Core database (Supabase / Neon)</a:t>
            </a:r>
          </a:p>
          <a:p>
            <a:pPr algn="l"/>
            <a:r>
              <a:rPr sz="1100" b="0"/>
              <a:t>│                  │  →  Users, Complaints, Departments, SLA Rules</a:t>
            </a:r>
          </a:p>
          <a:p>
            <a:pPr algn="l"/>
            <a:r>
              <a:rPr sz="1100" b="0"/>
              <a:t>└────────┬────────┘</a:t>
            </a:r>
          </a:p>
          <a:p>
            <a:pPr algn="l"/>
            <a:r>
              <a:rPr sz="1100" b="0"/>
              <a:t>         ↓</a:t>
            </a:r>
          </a:p>
          <a:p>
            <a:pPr algn="l"/>
            <a:r>
              <a:rPr sz="1100" b="0"/>
              <a:t>┌─────────────────┐</a:t>
            </a:r>
          </a:p>
          <a:p>
            <a:pPr algn="l"/>
            <a:r>
              <a:rPr sz="1100" b="0"/>
              <a:t>│  NOTIFICATIONS   │  →  Firebase Cloud Messaging (Push)</a:t>
            </a:r>
          </a:p>
          <a:p>
            <a:pPr algn="l"/>
            <a:r>
              <a:rPr sz="1100" b="0"/>
              <a:t>│                  │  →  SendGrid (Email) + Twilio (SMS)</a:t>
            </a:r>
          </a:p>
          <a:p>
            <a:pPr algn="l"/>
            <a:r>
              <a:rPr sz="1100" b="0"/>
              <a:t>└────────┬────────┘</a:t>
            </a:r>
          </a:p>
          <a:p>
            <a:pPr algn="l"/>
            <a:r>
              <a:rPr sz="1100" b="0"/>
              <a:t>         ↓</a:t>
            </a:r>
          </a:p>
          <a:p>
            <a:pPr algn="l"/>
            <a:r>
              <a:rPr sz="1100" b="0"/>
              <a:t>┌─────────────────┐</a:t>
            </a:r>
          </a:p>
          <a:p>
            <a:pPr algn="l"/>
            <a:r>
              <a:rPr sz="1100" b="0"/>
              <a:t>│ ADMIN COMMAND    │  →  Real-time dashboard, heatmaps</a:t>
            </a:r>
          </a:p>
          <a:p>
            <a:pPr algn="l"/>
            <a:r>
              <a:rPr sz="1100" b="0"/>
              <a:t>│    CENTER        │  →  Recharts + Leaflet.js + OpenStreetMap</a:t>
            </a:r>
          </a:p>
          <a:p>
            <a:pPr algn="l"/>
            <a:r>
              <a:rPr sz="1100" b="0"/>
              <a:t>└─────────────────┘</a:t>
            </a:r>
          </a:p>
          <a:p>
            <a:pPr algn="l"/>
          </a:p>
          <a:p>
            <a:pPr algn="l"/>
            <a:r>
              <a:rPr sz="1300" b="1"/>
              <a:t>KEY MODULES</a:t>
            </a:r>
          </a:p>
          <a:p>
            <a:pPr algn="l"/>
            <a:r>
              <a:rPr sz="1100" b="0"/>
              <a:t>• Citizen Module — Complaint submission, Grid ID tracking, feedback</a:t>
            </a:r>
          </a:p>
          <a:p>
            <a:pPr algn="l"/>
            <a:r>
              <a:rPr sz="1100" b="0"/>
              <a:t>• Routing Engine — Keyword categorization, priority tagging, workload-aware assignment</a:t>
            </a:r>
          </a:p>
          <a:p>
            <a:pPr algn="l"/>
            <a:r>
              <a:rPr sz="1100" b="0"/>
              <a:t>• Officer Dashboard — Task queue, SLA timers, status transitions, resolution proof upload</a:t>
            </a:r>
          </a:p>
          <a:p>
            <a:pPr algn="l"/>
            <a:r>
              <a:rPr sz="1100" b="0"/>
              <a:t>• SLA Engine — Configurable rules, auto-escalation, breach alerts</a:t>
            </a:r>
          </a:p>
          <a:p>
            <a:pPr algn="l"/>
            <a:r>
              <a:rPr sz="1100" b="0"/>
              <a:t>• Command Center — KPI cards, analytics charts, geo heatmap, live action queue</a:t>
            </a:r>
          </a:p>
        </p:txBody>
      </p:sp>
    </p:spTree>
    <p:extLst>
      <p:ext uri="{BB962C8B-B14F-4D97-AF65-F5344CB8AC3E}">
        <p14:creationId xmlns:p14="http://schemas.microsoft.com/office/powerpoint/2010/main" val="16163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5A241-4D30-26E2-773F-0ACAD9D0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4447F06-AB67-2128-B1DC-B57861969C75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C39FDC9-0795-3E87-2AA3-19411AEFFAD4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TECHNOLOGY USED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0913F65-1742-EBD2-1515-9C24D780C06A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F0BC03F-DCE5-5D44-9E9D-069B786C3EBF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EC17AE-AADF-5BAD-669C-D9F8B9B3B4B1}"/>
              </a:ext>
            </a:extLst>
          </p:cNvPr>
          <p:cNvSpPr txBox="1"/>
          <p:nvPr/>
        </p:nvSpPr>
        <p:spPr>
          <a:xfrm>
            <a:off x="1910056" y="1844093"/>
            <a:ext cx="137662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l">
              <a:defRPr/>
            </a:pPr>
            <a:r>
              <a:rPr sz="1300" b="1"/>
              <a:t>FRONTEND</a:t>
            </a:r>
          </a:p>
          <a:p>
            <a:pPr algn="l"/>
            <a:r>
              <a:rPr sz="1100" b="0"/>
              <a:t>• Next.js (React) — Server-side rendering, optimized performance, modular component architecture</a:t>
            </a:r>
          </a:p>
          <a:p>
            <a:pPr algn="l"/>
            <a:r>
              <a:rPr sz="1100" b="0"/>
              <a:t>• Tailwind CSS — Utility-first styling for rapid, consistent UI development</a:t>
            </a:r>
          </a:p>
          <a:p>
            <a:pPr algn="l"/>
            <a:r>
              <a:rPr sz="1100" b="0"/>
              <a:t>• Recharts — Interactive analytics charts (donut, bar, sparkline) for the command center</a:t>
            </a:r>
          </a:p>
          <a:p>
            <a:pPr algn="l"/>
            <a:r>
              <a:rPr sz="1100" b="0"/>
              <a:t>• Leaflet.js + OpenStreetMap — Free, open-source geospatial heatmaps for complaint visualization</a:t>
            </a:r>
          </a:p>
          <a:p>
            <a:pPr algn="l"/>
          </a:p>
          <a:p>
            <a:pPr algn="l"/>
            <a:r>
              <a:rPr sz="1300" b="1"/>
              <a:t>BACKEND</a:t>
            </a:r>
          </a:p>
          <a:p>
            <a:pPr algn="l"/>
            <a:r>
              <a:rPr sz="1100" b="0"/>
              <a:t>• Python FastAPI — High-performance async API framework for the routing engine, SLA engine, and all business logic</a:t>
            </a:r>
          </a:p>
          <a:p>
            <a:pPr algn="l"/>
            <a:r>
              <a:rPr sz="1100" b="0"/>
              <a:t>• Uvicorn — Lightning-fast ASGI server</a:t>
            </a:r>
          </a:p>
          <a:p>
            <a:pPr algn="l"/>
            <a:r>
              <a:rPr sz="1100" b="0"/>
              <a:t>• Pydantic — Data validation and serialization models</a:t>
            </a:r>
          </a:p>
          <a:p>
            <a:pPr algn="l"/>
          </a:p>
          <a:p>
            <a:pPr algn="l"/>
            <a:r>
              <a:rPr sz="1300" b="1"/>
              <a:t>DATABASE</a:t>
            </a:r>
          </a:p>
          <a:p>
            <a:pPr algn="l"/>
            <a:r>
              <a:rPr sz="1100" b="0"/>
              <a:t>• PostgreSQL (Supabase / Neon) — Reliable, scalable relational database for all core entities</a:t>
            </a:r>
          </a:p>
          <a:p>
            <a:pPr algn="l"/>
          </a:p>
          <a:p>
            <a:pPr algn="l"/>
            <a:r>
              <a:rPr sz="1300" b="1"/>
              <a:t>AUTHENTICATION</a:t>
            </a:r>
          </a:p>
          <a:p>
            <a:pPr algn="l"/>
            <a:r>
              <a:rPr sz="1100" b="0"/>
              <a:t>• Firebase Authentication — Phone OTP + Google Sign-In with JWT token-based sessions</a:t>
            </a:r>
          </a:p>
          <a:p>
            <a:pPr algn="l"/>
            <a:r>
              <a:rPr sz="1100" b="0"/>
              <a:t>• Role-Based Access Control (RBAC) — Citizen, Officer, Admin roles</a:t>
            </a:r>
          </a:p>
          <a:p>
            <a:pPr algn="l"/>
          </a:p>
          <a:p>
            <a:pPr algn="l"/>
            <a:r>
              <a:rPr sz="1300" b="1"/>
              <a:t>NOTIFICATIONS</a:t>
            </a:r>
          </a:p>
          <a:p>
            <a:pPr algn="l"/>
            <a:r>
              <a:rPr sz="1100" b="0"/>
              <a:t>• Firebase Cloud Messaging — Push notifications</a:t>
            </a:r>
          </a:p>
          <a:p>
            <a:pPr algn="l"/>
            <a:r>
              <a:rPr sz="1100" b="0"/>
              <a:t>• SendGrid — Transactional emails</a:t>
            </a:r>
          </a:p>
          <a:p>
            <a:pPr algn="l"/>
            <a:r>
              <a:rPr sz="1100" b="0"/>
              <a:t>• Twilio / MSG91 — SMS alerts (OTP + status updates)</a:t>
            </a:r>
          </a:p>
          <a:p>
            <a:pPr algn="l"/>
          </a:p>
          <a:p>
            <a:pPr algn="l"/>
            <a:r>
              <a:rPr sz="1300" b="1"/>
              <a:t>DEPLOYMENT</a:t>
            </a:r>
          </a:p>
          <a:p>
            <a:pPr algn="l"/>
            <a:r>
              <a:rPr sz="1100" b="0"/>
              <a:t>• Vercel — Frontend hosting (optimized for Next.js)</a:t>
            </a:r>
          </a:p>
          <a:p>
            <a:pPr algn="l"/>
            <a:r>
              <a:rPr sz="1100" b="0"/>
              <a:t>• Render / Railway — Backend API hosting</a:t>
            </a:r>
          </a:p>
          <a:p>
            <a:pPr algn="l"/>
            <a:r>
              <a:rPr sz="1100" b="0"/>
              <a:t>• Supabase / Neon — Managed PostgreSQL</a:t>
            </a:r>
          </a:p>
        </p:txBody>
      </p:sp>
    </p:spTree>
    <p:extLst>
      <p:ext uri="{BB962C8B-B14F-4D97-AF65-F5344CB8AC3E}">
        <p14:creationId xmlns:p14="http://schemas.microsoft.com/office/powerpoint/2010/main" val="388001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7D5A6-CB2F-3BDD-73A1-D36AF9EE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30FDB0F-A61E-6FD3-8961-74C3ECF85D6A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531482-6D9F-CEB9-EA73-3D0716E21B8F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FEATURE / USP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E1E6DEF-BD2B-31DD-0C9D-D1E37420C9AF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83FB86B-92EC-EF06-889A-9039B4102C65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2C0A1-D2D4-2E29-9D09-8F54178F4FDB}"/>
              </a:ext>
            </a:extLst>
          </p:cNvPr>
          <p:cNvSpPr txBox="1"/>
          <p:nvPr/>
        </p:nvSpPr>
        <p:spPr>
          <a:xfrm>
            <a:off x="1910056" y="1844093"/>
            <a:ext cx="137662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l">
              <a:defRPr/>
            </a:pPr>
            <a:r>
              <a:rPr sz="1300" b="1"/>
              <a:t>WHAT MAKES GRIEVANCEGRID DIFFERENT</a:t>
            </a:r>
          </a:p>
          <a:p>
            <a:pPr algn="l"/>
          </a:p>
          <a:p>
            <a:pPr algn="l"/>
            <a:r>
              <a:rPr sz="1100" b="0"/>
              <a:t>⚡ Intelligent Auto-Routing</a:t>
            </a:r>
          </a:p>
          <a:p>
            <a:pPr algn="l"/>
            <a:r>
              <a:rPr sz="1100" b="0"/>
              <a:t>Complaints are automatically categorized, prioritized, and assigned to the right officer in under 30 seconds — eliminating manual triage and departmental ping-pong.</a:t>
            </a:r>
          </a:p>
          <a:p>
            <a:pPr algn="l"/>
          </a:p>
          <a:p>
            <a:pPr algn="l"/>
            <a:r>
              <a:rPr sz="1100" b="0"/>
              <a:t>📍 Geospatial Crisis Detection</a:t>
            </a:r>
          </a:p>
          <a:p>
            <a:pPr algn="l"/>
            <a:r>
              <a:rPr sz="1100" b="0"/>
              <a:t>A live heatmap pinpoints complaint clusters on a real map, instantly revealing localized crises (e.g., a burst water pipe, power outage in a neighborhood).</a:t>
            </a:r>
          </a:p>
          <a:p>
            <a:pPr algn="l"/>
          </a:p>
          <a:p>
            <a:pPr algn="l"/>
            <a:r>
              <a:rPr sz="1100" b="0"/>
              <a:t>⏱️ SLA Enforcement with Auto-Escalation</a:t>
            </a:r>
          </a:p>
          <a:p>
            <a:pPr algn="l"/>
            <a:r>
              <a:rPr sz="1100" b="0"/>
              <a:t>Every complaint has a countdown timer. Overdue cases automatically escalate to senior officers — no complaint falls through the cracks.</a:t>
            </a:r>
          </a:p>
          <a:p>
            <a:pPr algn="l"/>
          </a:p>
          <a:p>
            <a:pPr algn="l"/>
            <a:r>
              <a:rPr sz="1100" b="0"/>
              <a:t>🖥️ Mission-Control Command Center</a:t>
            </a:r>
          </a:p>
          <a:p>
            <a:pPr algn="l"/>
            <a:r>
              <a:rPr sz="1100" b="0"/>
              <a:t>A Finexa-inspired admin dashboard with real-time KPIs, analytics charts, heatmaps, and a live action queue — turning governance into a data-driven operation.</a:t>
            </a:r>
          </a:p>
          <a:p>
            <a:pPr algn="l"/>
          </a:p>
          <a:p>
            <a:pPr algn="l"/>
            <a:r>
              <a:rPr sz="1100" b="0"/>
              <a:t>📱 Citizen Transparency</a:t>
            </a:r>
          </a:p>
          <a:p>
            <a:pPr algn="l"/>
            <a:r>
              <a:rPr sz="1100" b="0"/>
              <a:t>Citizens track their complaint like a package delivery — a live stepper shows every stage from submission to resolution, rebuilding trust in public service.</a:t>
            </a:r>
          </a:p>
          <a:p>
            <a:pPr algn="l"/>
          </a:p>
          <a:p>
            <a:pPr algn="l"/>
            <a:r>
              <a:rPr sz="1100" b="0"/>
              <a:t>🤖 AI-Ready Architecture</a:t>
            </a:r>
          </a:p>
          <a:p>
            <a:pPr algn="l"/>
            <a:r>
              <a:rPr sz="1100" b="0"/>
              <a:t>MVP uses keyword-based routing; the architecture supports seamless upgrade to BERT-based NLP classification, image damage detection, and predictive analytics.</a:t>
            </a:r>
          </a:p>
        </p:txBody>
      </p:sp>
    </p:spTree>
    <p:extLst>
      <p:ext uri="{BB962C8B-B14F-4D97-AF65-F5344CB8AC3E}">
        <p14:creationId xmlns:p14="http://schemas.microsoft.com/office/powerpoint/2010/main" val="26607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8126B-125D-0EFD-2E05-8E07BD11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FBFA6D5-B478-8C27-69F3-885898AF27D6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005A458-B660-BF69-5BEA-2E505385C354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References / links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548C07C-5762-9153-B107-3B13CFB35F6C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27A3264-E013-568F-B86C-03F63AE20D99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43BA55-B020-1E63-2E04-F06A276F6E8D}"/>
              </a:ext>
            </a:extLst>
          </p:cNvPr>
          <p:cNvSpPr txBox="1"/>
          <p:nvPr/>
        </p:nvSpPr>
        <p:spPr>
          <a:xfrm>
            <a:off x="1910056" y="1844093"/>
            <a:ext cx="137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l">
              <a:defRPr/>
            </a:pPr>
            <a:r>
              <a:rPr sz="1300" b="1"/>
              <a:t>DATA SOURCES &amp; REFERENCES</a:t>
            </a:r>
          </a:p>
          <a:p>
            <a:pPr algn="l"/>
            <a:r>
              <a:rPr sz="1100" b="0"/>
              <a:t>• CPGRAMS Annual Report 2024-25 — Press Information Bureau (PIB), Govt. of India</a:t>
            </a:r>
          </a:p>
          <a:p>
            <a:pPr algn="l"/>
            <a:r>
              <a:rPr sz="1100" b="0"/>
              <a:t>• Praja Foundation Report — Municipal complaint performance analysis, Mumbai</a:t>
            </a:r>
          </a:p>
          <a:p>
            <a:pPr algn="l"/>
            <a:r>
              <a:rPr sz="1100" b="0"/>
              <a:t>• DARPG (Dept. of Administrative Reforms &amp; Public Grievances) — darpg.gov.in</a:t>
            </a:r>
          </a:p>
          <a:p>
            <a:pPr algn="l"/>
            <a:r>
              <a:rPr sz="1100" b="0"/>
              <a:t>• Times of India — Nagpur Municipal Corporation complaint data, 2025</a:t>
            </a:r>
          </a:p>
          <a:p>
            <a:pPr algn="l"/>
            <a:r>
              <a:rPr sz="1100" b="0"/>
              <a:t>• Hindustan Times — Gurgaon grievance portal statistics, 2026</a:t>
            </a:r>
          </a:p>
          <a:p>
            <a:pPr algn="l"/>
          </a:p>
          <a:p>
            <a:pPr algn="l"/>
            <a:r>
              <a:rPr sz="1300" b="1"/>
              <a:t>TECHNOLOGY DOCUMENTATION</a:t>
            </a:r>
          </a:p>
          <a:p>
            <a:pPr algn="l"/>
            <a:r>
              <a:rPr sz="1100" b="0"/>
              <a:t>• Next.js — nextjs.org</a:t>
            </a:r>
          </a:p>
          <a:p>
            <a:pPr algn="l"/>
            <a:r>
              <a:rPr sz="1100" b="0"/>
              <a:t>• FastAPI — fastapi.tiangolo.com</a:t>
            </a:r>
          </a:p>
          <a:p>
            <a:pPr algn="l"/>
            <a:r>
              <a:rPr sz="1100" b="0"/>
              <a:t>• Firebase — firebase.google.com</a:t>
            </a:r>
          </a:p>
          <a:p>
            <a:pPr algn="l"/>
            <a:r>
              <a:rPr sz="1100" b="0"/>
              <a:t>• Leaflet.js — leafletjs.com</a:t>
            </a:r>
          </a:p>
          <a:p>
            <a:pPr algn="l"/>
            <a:r>
              <a:rPr sz="1100" b="0"/>
              <a:t>• Recharts — recharts.org</a:t>
            </a:r>
          </a:p>
          <a:p>
            <a:pPr algn="l"/>
            <a:r>
              <a:rPr sz="1100" b="0"/>
              <a:t>• PostgreSQL — postgresql.org</a:t>
            </a:r>
          </a:p>
          <a:p>
            <a:pPr algn="l"/>
            <a:r>
              <a:rPr sz="1100" b="0"/>
              <a:t>• Tailwind CSS — tailwindcss.com</a:t>
            </a:r>
          </a:p>
          <a:p>
            <a:pPr algn="l"/>
          </a:p>
          <a:p>
            <a:pPr algn="l"/>
            <a:r>
              <a:rPr sz="1300" b="1"/>
              <a:t>PROJECT LINKS</a:t>
            </a:r>
          </a:p>
          <a:p>
            <a:pPr algn="l"/>
            <a:r>
              <a:rPr sz="1100" b="0"/>
              <a:t>• GitHub Repository: [To be added]</a:t>
            </a:r>
          </a:p>
          <a:p>
            <a:pPr algn="l"/>
            <a:r>
              <a:rPr sz="1100" b="0"/>
              <a:t>• Live Demo: [To be added]</a:t>
            </a:r>
          </a:p>
          <a:p>
            <a:pPr algn="l"/>
            <a:r>
              <a:rPr sz="1100" b="0"/>
              <a:t>• Project Documentation: /docs folder (PRD, Design Doc, Tech Stack, To-Do)</a:t>
            </a:r>
          </a:p>
        </p:txBody>
      </p:sp>
    </p:spTree>
    <p:extLst>
      <p:ext uri="{BB962C8B-B14F-4D97-AF65-F5344CB8AC3E}">
        <p14:creationId xmlns:p14="http://schemas.microsoft.com/office/powerpoint/2010/main" val="355580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C134C-CA76-06ED-1963-F0E58D87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560ABAF-1A19-B0EC-0E94-E3E52126FB07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89584E8-6C3F-0B26-F3CC-A43B1C6E8E9A}"/>
              </a:ext>
            </a:extLst>
          </p:cNvPr>
          <p:cNvGrpSpPr/>
          <p:nvPr/>
        </p:nvGrpSpPr>
        <p:grpSpPr>
          <a:xfrm>
            <a:off x="420283" y="1638300"/>
            <a:ext cx="17447434" cy="1973484"/>
            <a:chOff x="0" y="0"/>
            <a:chExt cx="4351475" cy="49219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73A9F6-BB79-5A94-3BB1-86921B34FEAC}"/>
                </a:ext>
              </a:extLst>
            </p:cNvPr>
            <p:cNvSpPr/>
            <p:nvPr/>
          </p:nvSpPr>
          <p:spPr>
            <a:xfrm>
              <a:off x="0" y="0"/>
              <a:ext cx="4351475" cy="492196"/>
            </a:xfrm>
            <a:custGeom>
              <a:avLst/>
              <a:gdLst/>
              <a:ahLst/>
              <a:cxnLst/>
              <a:rect l="l" t="t" r="r" b="b"/>
              <a:pathLst>
                <a:path w="4351475" h="492196">
                  <a:moveTo>
                    <a:pt x="44373" y="0"/>
                  </a:moveTo>
                  <a:lnTo>
                    <a:pt x="4307102" y="0"/>
                  </a:lnTo>
                  <a:cubicBezTo>
                    <a:pt x="4318870" y="0"/>
                    <a:pt x="4330157" y="4675"/>
                    <a:pt x="4338479" y="12997"/>
                  </a:cubicBezTo>
                  <a:cubicBezTo>
                    <a:pt x="4346800" y="21318"/>
                    <a:pt x="4351475" y="32604"/>
                    <a:pt x="4351475" y="44373"/>
                  </a:cubicBezTo>
                  <a:lnTo>
                    <a:pt x="4351475" y="447824"/>
                  </a:lnTo>
                  <a:cubicBezTo>
                    <a:pt x="4351475" y="459592"/>
                    <a:pt x="4346800" y="470878"/>
                    <a:pt x="4338479" y="479200"/>
                  </a:cubicBezTo>
                  <a:cubicBezTo>
                    <a:pt x="4330157" y="487522"/>
                    <a:pt x="4318870" y="492196"/>
                    <a:pt x="4307102" y="492196"/>
                  </a:cubicBezTo>
                  <a:lnTo>
                    <a:pt x="44373" y="492196"/>
                  </a:lnTo>
                  <a:cubicBezTo>
                    <a:pt x="32604" y="492196"/>
                    <a:pt x="21318" y="487522"/>
                    <a:pt x="12997" y="479200"/>
                  </a:cubicBezTo>
                  <a:cubicBezTo>
                    <a:pt x="4675" y="470878"/>
                    <a:pt x="0" y="459592"/>
                    <a:pt x="0" y="447824"/>
                  </a:cubicBezTo>
                  <a:lnTo>
                    <a:pt x="0" y="44373"/>
                  </a:lnTo>
                  <a:cubicBezTo>
                    <a:pt x="0" y="32604"/>
                    <a:pt x="4675" y="21318"/>
                    <a:pt x="12997" y="12997"/>
                  </a:cubicBezTo>
                  <a:cubicBezTo>
                    <a:pt x="21318" y="4675"/>
                    <a:pt x="32604" y="0"/>
                    <a:pt x="44373" y="0"/>
                  </a:cubicBez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  <a:ln w="38100" cap="rnd">
              <a:solidFill>
                <a:srgbClr val="E47F42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FC01D0A-E1D8-3BA6-A12F-807FC7A837A8}"/>
                </a:ext>
              </a:extLst>
            </p:cNvPr>
            <p:cNvSpPr txBox="1"/>
            <p:nvPr/>
          </p:nvSpPr>
          <p:spPr>
            <a:xfrm>
              <a:off x="0" y="-47625"/>
              <a:ext cx="4351475" cy="539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F09403E-B3C6-F429-69CD-57B20953B3BE}"/>
              </a:ext>
            </a:extLst>
          </p:cNvPr>
          <p:cNvSpPr/>
          <p:nvPr/>
        </p:nvSpPr>
        <p:spPr>
          <a:xfrm>
            <a:off x="7747368" y="1638300"/>
            <a:ext cx="2218659" cy="1890160"/>
          </a:xfrm>
          <a:custGeom>
            <a:avLst/>
            <a:gdLst/>
            <a:ahLst/>
            <a:cxnLst/>
            <a:rect l="l" t="t" r="r" b="b"/>
            <a:pathLst>
              <a:path w="2218659" h="1890160">
                <a:moveTo>
                  <a:pt x="0" y="0"/>
                </a:moveTo>
                <a:lnTo>
                  <a:pt x="2218659" y="0"/>
                </a:lnTo>
                <a:lnTo>
                  <a:pt x="2218659" y="1890160"/>
                </a:lnTo>
                <a:lnTo>
                  <a:pt x="0" y="1890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7B59C9B-65DC-FE94-F3B2-88EC5DBFB950}"/>
              </a:ext>
            </a:extLst>
          </p:cNvPr>
          <p:cNvSpPr/>
          <p:nvPr/>
        </p:nvSpPr>
        <p:spPr>
          <a:xfrm>
            <a:off x="6192802" y="1979694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4133FA8-8CA7-7538-0DFD-0B6252C4FE1E}"/>
              </a:ext>
            </a:extLst>
          </p:cNvPr>
          <p:cNvSpPr/>
          <p:nvPr/>
        </p:nvSpPr>
        <p:spPr>
          <a:xfrm>
            <a:off x="2640480" y="2095500"/>
            <a:ext cx="1247279" cy="1046956"/>
          </a:xfrm>
          <a:custGeom>
            <a:avLst/>
            <a:gdLst/>
            <a:ahLst/>
            <a:cxnLst/>
            <a:rect l="l" t="t" r="r" b="b"/>
            <a:pathLst>
              <a:path w="1105101" h="771461">
                <a:moveTo>
                  <a:pt x="0" y="0"/>
                </a:moveTo>
                <a:lnTo>
                  <a:pt x="1105101" y="0"/>
                </a:lnTo>
                <a:lnTo>
                  <a:pt x="1105101" y="771461"/>
                </a:lnTo>
                <a:lnTo>
                  <a:pt x="0" y="771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642" r="-63095" b="-479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71C0389-C087-6BDF-47A2-1B68981FFCF9}"/>
              </a:ext>
            </a:extLst>
          </p:cNvPr>
          <p:cNvSpPr/>
          <p:nvPr/>
        </p:nvSpPr>
        <p:spPr>
          <a:xfrm>
            <a:off x="14054012" y="1854241"/>
            <a:ext cx="1677177" cy="1674219"/>
          </a:xfrm>
          <a:custGeom>
            <a:avLst/>
            <a:gdLst/>
            <a:ahLst/>
            <a:cxnLst/>
            <a:rect l="l" t="t" r="r" b="b"/>
            <a:pathLst>
              <a:path w="1677177" h="1674219">
                <a:moveTo>
                  <a:pt x="0" y="0"/>
                </a:moveTo>
                <a:lnTo>
                  <a:pt x="1677178" y="0"/>
                </a:lnTo>
                <a:lnTo>
                  <a:pt x="1677178" y="1674219"/>
                </a:lnTo>
                <a:lnTo>
                  <a:pt x="0" y="1674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6" t="-507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5C3A55C2-75B1-DA62-3A80-950C405B9E2B}"/>
              </a:ext>
            </a:extLst>
          </p:cNvPr>
          <p:cNvSpPr/>
          <p:nvPr/>
        </p:nvSpPr>
        <p:spPr>
          <a:xfrm>
            <a:off x="15983130" y="1925326"/>
            <a:ext cx="1341500" cy="1341500"/>
          </a:xfrm>
          <a:custGeom>
            <a:avLst/>
            <a:gdLst/>
            <a:ahLst/>
            <a:cxnLst/>
            <a:rect l="l" t="t" r="r" b="b"/>
            <a:pathLst>
              <a:path w="1341500" h="1341500">
                <a:moveTo>
                  <a:pt x="0" y="0"/>
                </a:moveTo>
                <a:lnTo>
                  <a:pt x="1341500" y="0"/>
                </a:lnTo>
                <a:lnTo>
                  <a:pt x="1341500" y="1341500"/>
                </a:lnTo>
                <a:lnTo>
                  <a:pt x="0" y="1341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B18C9F32-5FE9-EB12-0961-80E99DB7A12D}"/>
              </a:ext>
            </a:extLst>
          </p:cNvPr>
          <p:cNvSpPr/>
          <p:nvPr/>
        </p:nvSpPr>
        <p:spPr>
          <a:xfrm>
            <a:off x="546996" y="1428093"/>
            <a:ext cx="2334286" cy="2334286"/>
          </a:xfrm>
          <a:custGeom>
            <a:avLst/>
            <a:gdLst/>
            <a:ahLst/>
            <a:cxnLst/>
            <a:rect l="l" t="t" r="r" b="b"/>
            <a:pathLst>
              <a:path w="2334286" h="2334286">
                <a:moveTo>
                  <a:pt x="0" y="0"/>
                </a:moveTo>
                <a:lnTo>
                  <a:pt x="2334285" y="0"/>
                </a:lnTo>
                <a:lnTo>
                  <a:pt x="2334285" y="2334285"/>
                </a:lnTo>
                <a:lnTo>
                  <a:pt x="0" y="23342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6AD78C3-D308-F0E5-18D9-3A58E39DB598}"/>
              </a:ext>
            </a:extLst>
          </p:cNvPr>
          <p:cNvSpPr/>
          <p:nvPr/>
        </p:nvSpPr>
        <p:spPr>
          <a:xfrm>
            <a:off x="12339754" y="1914120"/>
            <a:ext cx="1199908" cy="1343181"/>
          </a:xfrm>
          <a:custGeom>
            <a:avLst/>
            <a:gdLst/>
            <a:ahLst/>
            <a:cxnLst/>
            <a:rect l="l" t="t" r="r" b="b"/>
            <a:pathLst>
              <a:path w="1199908" h="1343181">
                <a:moveTo>
                  <a:pt x="0" y="0"/>
                </a:moveTo>
                <a:lnTo>
                  <a:pt x="1199908" y="0"/>
                </a:lnTo>
                <a:lnTo>
                  <a:pt x="1199908" y="1343181"/>
                </a:lnTo>
                <a:lnTo>
                  <a:pt x="0" y="1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549920B4-6D0D-FABF-FD18-D12C4F6D0650}"/>
              </a:ext>
            </a:extLst>
          </p:cNvPr>
          <p:cNvSpPr/>
          <p:nvPr/>
        </p:nvSpPr>
        <p:spPr>
          <a:xfrm>
            <a:off x="10220137" y="1925326"/>
            <a:ext cx="1540743" cy="1409193"/>
          </a:xfrm>
          <a:custGeom>
            <a:avLst/>
            <a:gdLst/>
            <a:ahLst/>
            <a:cxnLst/>
            <a:rect l="l" t="t" r="r" b="b"/>
            <a:pathLst>
              <a:path w="1540743" h="1409193">
                <a:moveTo>
                  <a:pt x="0" y="0"/>
                </a:moveTo>
                <a:lnTo>
                  <a:pt x="1540744" y="0"/>
                </a:lnTo>
                <a:lnTo>
                  <a:pt x="1540744" y="1409193"/>
                </a:lnTo>
                <a:lnTo>
                  <a:pt x="0" y="14091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0" t="-173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73062BA-853E-4B52-EC0F-114DE1C52802}"/>
              </a:ext>
            </a:extLst>
          </p:cNvPr>
          <p:cNvSpPr/>
          <p:nvPr/>
        </p:nvSpPr>
        <p:spPr>
          <a:xfrm>
            <a:off x="4196713" y="1925326"/>
            <a:ext cx="1480807" cy="1437732"/>
          </a:xfrm>
          <a:custGeom>
            <a:avLst/>
            <a:gdLst/>
            <a:ahLst/>
            <a:cxnLst/>
            <a:rect l="l" t="t" r="r" b="b"/>
            <a:pathLst>
              <a:path w="1480807" h="1437732">
                <a:moveTo>
                  <a:pt x="0" y="0"/>
                </a:moveTo>
                <a:lnTo>
                  <a:pt x="1480807" y="0"/>
                </a:lnTo>
                <a:lnTo>
                  <a:pt x="1480807" y="1437731"/>
                </a:lnTo>
                <a:lnTo>
                  <a:pt x="0" y="143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3869" r="-3545" b="-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C872B-9AB9-428E-7CDA-D6BDAA0B175D}"/>
              </a:ext>
            </a:extLst>
          </p:cNvPr>
          <p:cNvSpPr/>
          <p:nvPr/>
        </p:nvSpPr>
        <p:spPr>
          <a:xfrm>
            <a:off x="5383676" y="4681835"/>
            <a:ext cx="75206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26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202</Words>
  <Application>Microsoft Office PowerPoint</Application>
  <PresentationFormat>Custom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Arimo Bold</vt:lpstr>
      <vt:lpstr>Arial</vt:lpstr>
      <vt:lpstr>Calibri</vt:lpstr>
      <vt:lpstr>Cy Grotesk Wide Semi-Bold</vt:lpstr>
      <vt:lpstr>Horizon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Copy of India innovates</dc:title>
  <dc:creator>DEVAANSH</dc:creator>
  <cp:lastModifiedBy>Devaansh Pathak</cp:lastModifiedBy>
  <cp:revision>9</cp:revision>
  <dcterms:created xsi:type="dcterms:W3CDTF">2006-08-16T00:00:00Z</dcterms:created>
  <dcterms:modified xsi:type="dcterms:W3CDTF">2026-02-21T16:35:32Z</dcterms:modified>
  <dc:identifier>DAHB9eJZGBc</dc:identifier>
</cp:coreProperties>
</file>